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6" r:id="rId4"/>
    <p:sldId id="277" r:id="rId5"/>
    <p:sldId id="282" r:id="rId6"/>
    <p:sldId id="268" r:id="rId7"/>
    <p:sldId id="269" r:id="rId8"/>
    <p:sldId id="272" r:id="rId9"/>
    <p:sldId id="271" r:id="rId10"/>
    <p:sldId id="281" r:id="rId11"/>
    <p:sldId id="273" r:id="rId12"/>
    <p:sldId id="274" r:id="rId13"/>
    <p:sldId id="275" r:id="rId14"/>
    <p:sldId id="278" r:id="rId15"/>
    <p:sldId id="279" r:id="rId16"/>
    <p:sldId id="280" r:id="rId17"/>
    <p:sldId id="283" r:id="rId18"/>
  </p:sldIdLst>
  <p:sldSz cx="13439775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336699"/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86" y="-475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5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5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3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8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1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E694-63BE-47EF-93E9-443E96670D8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0D9A-4243-418A-A0E2-18DDF4BD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2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46378" y="1679352"/>
            <a:ext cx="13448371" cy="5374941"/>
            <a:chOff x="-46378" y="1679352"/>
            <a:chExt cx="13448371" cy="5374941"/>
          </a:xfrm>
        </p:grpSpPr>
        <p:sp>
          <p:nvSpPr>
            <p:cNvPr id="2" name="TextBox 1"/>
            <p:cNvSpPr txBox="1"/>
            <p:nvPr/>
          </p:nvSpPr>
          <p:spPr>
            <a:xfrm>
              <a:off x="2898328" y="6100186"/>
              <a:ext cx="104804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800" dirty="0" smtClean="0">
                  <a:solidFill>
                    <a:schemeClr val="bg1"/>
                  </a:solidFill>
                </a:rPr>
                <a:t>Ведущий научный сотрудник 2 НИЦ ФГБУ ВНИИ ГОЧС (ФЦ)</a:t>
              </a:r>
            </a:p>
            <a:p>
              <a:pPr algn="r"/>
              <a:r>
                <a:rPr lang="ru-RU" sz="2800" dirty="0" smtClean="0">
                  <a:solidFill>
                    <a:schemeClr val="bg1"/>
                  </a:solidFill>
                </a:rPr>
                <a:t>кандидат </a:t>
              </a:r>
              <a:r>
                <a:rPr lang="ru-RU" sz="2800" dirty="0">
                  <a:solidFill>
                    <a:schemeClr val="bg1"/>
                  </a:solidFill>
                </a:rPr>
                <a:t>технических наук, </a:t>
              </a:r>
              <a:r>
                <a:rPr lang="ru-RU" sz="2800" dirty="0" smtClean="0">
                  <a:solidFill>
                    <a:schemeClr val="bg1"/>
                  </a:solidFill>
                </a:rPr>
                <a:t>доцент,  </a:t>
              </a:r>
              <a:r>
                <a:rPr lang="ru-RU" sz="2800" dirty="0" err="1" smtClean="0">
                  <a:solidFill>
                    <a:schemeClr val="bg1"/>
                  </a:solidFill>
                </a:rPr>
                <a:t>Аюбов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2800" dirty="0">
                  <a:solidFill>
                    <a:schemeClr val="bg1"/>
                  </a:solidFill>
                </a:rPr>
                <a:t>Э.Н</a:t>
              </a:r>
              <a:r>
                <a:rPr lang="ru-RU" sz="2800" dirty="0" smtClean="0">
                  <a:solidFill>
                    <a:schemeClr val="bg1"/>
                  </a:solidFill>
                </a:rPr>
                <a:t>.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-46378" y="4075596"/>
              <a:ext cx="134157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3600" b="1" dirty="0" smtClean="0">
                  <a:solidFill>
                    <a:srgbClr val="FFFF00"/>
                  </a:solidFill>
                </a:rPr>
                <a:t>                        СОВЕРШЕНСТВОВАНИЕ ПОДГОТОВКИ НЕРАБОТАЮЩЕГО НАСЕЛЕНИЯ С УЧЕТОМ СОВРЕМЕННЫХ</a:t>
              </a:r>
            </a:p>
            <a:p>
              <a:pPr algn="r"/>
              <a:r>
                <a:rPr lang="ru-RU" sz="3600" b="1" dirty="0" smtClean="0">
                  <a:solidFill>
                    <a:srgbClr val="FFFF00"/>
                  </a:solidFill>
                </a:rPr>
                <a:t>УГРОЗ И ПЕРСПЕКТИВНЫХ ТЕХНОГЕННЫХ РИСКОВ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108088" y="1679352"/>
              <a:ext cx="929390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 Совершенствование </a:t>
              </a:r>
              <a:r>
                <a:rPr lang="ru-RU" sz="2800" b="1" dirty="0">
                  <a:solidFill>
                    <a:schemeClr val="bg1"/>
                  </a:solidFill>
                </a:rPr>
                <a:t>системы подготовки неработающего населения в области гражданской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обороны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800" b="1" dirty="0">
                  <a:solidFill>
                    <a:schemeClr val="bg1"/>
                  </a:solidFill>
                </a:rPr>
                <a:t>и защиты от чрезвычайных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ситуаций </a:t>
              </a: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XIV</a:t>
              </a:r>
              <a:r>
                <a:rPr lang="ru-RU" sz="2800" b="1" dirty="0" smtClean="0">
                  <a:solidFill>
                    <a:srgbClr val="C00000"/>
                  </a:solidFill>
                </a:rPr>
                <a:t> Международный салон </a:t>
              </a:r>
              <a:r>
                <a:rPr lang="ru-RU" sz="2800" b="1" dirty="0">
                  <a:solidFill>
                    <a:srgbClr val="C00000"/>
                  </a:solidFill>
                </a:rPr>
                <a:t>средств обеспечения безопасности «Комплексная безопасность – 2023»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42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15336" y="607356"/>
            <a:ext cx="13324439" cy="6941063"/>
            <a:chOff x="115336" y="607356"/>
            <a:chExt cx="13324439" cy="69410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0551" y="607356"/>
              <a:ext cx="105069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ОРГАНИЗАЦИЯ </a:t>
              </a:r>
            </a:p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ИНФОРМАЦИОННО-ПРОСВЕТИТЕЛЬСКОЙ ДЕЯТЕЛЬНОСТИ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5336" y="1624526"/>
              <a:ext cx="13178488" cy="25873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Информационно-просветительская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деятельность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направлена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доведение следующих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вопросов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‑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 основные способы защиты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характера, порядок действий по сигналам оповещения, проведения эвакуации; 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привитие необходимых знаний по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обеспечению пожарной безопасности, 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оказанию первой помощи пострадавшим,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использованию средств индивидуальной и коллективной защиты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совершенствование знаний в области безопасности жизнедеятельности, правил поведения при криминогенной угрозе и совершении террористических актов.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15338" y="4326311"/>
              <a:ext cx="13178486" cy="31205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Неработающее население должно усвоить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‑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 порядок вызова экстренных служб;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порядок действий при получении сигнала оповещения «ВНИМАНИЕ ВСЕМ!»;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порядок действий при проведении эвакуации;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основные средства и способы защиты от угроз военного характера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применения современных средств поражения; 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правила безопасного поведения при угрозе и возникновении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чрезвычайных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ситуаций природного и техногенного характера;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правила поведения при пожаре;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основные приемы оказания самопомощи и первой помощи пострадавшим.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10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07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0405" y="762481"/>
            <a:ext cx="12779370" cy="6785938"/>
            <a:chOff x="660405" y="762481"/>
            <a:chExt cx="12779370" cy="6785938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660405" y="2078957"/>
              <a:ext cx="12284995" cy="10198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1376069" y="762481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НЕРАБОТАЮЩЕГО НАСЕЛЕНИЯ</a:t>
              </a:r>
              <a:endPara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60405" y="2065559"/>
              <a:ext cx="122849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Информационно-просветительская деятельность и консультирование неработающего населения </a:t>
              </a:r>
              <a:r>
                <a:rPr lang="ru-RU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вопросам ГО, защиты от ЧС,  обеспечения пожарной безопасности и безопасности людей на водных объектах</a:t>
              </a:r>
              <a:endPara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5" y="3365988"/>
              <a:ext cx="3627440" cy="2880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584" y="3365988"/>
              <a:ext cx="3830560" cy="288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8"/>
            <a:stretch/>
          </p:blipFill>
          <p:spPr>
            <a:xfrm>
              <a:off x="8930999" y="3365988"/>
              <a:ext cx="4014400" cy="2880000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1507067" y="6409136"/>
              <a:ext cx="2780778" cy="9392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УКП ГО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ЧС 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МУНИЦИПАЛЬНЫХ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ОБРАЗОВАНИЙ</a:t>
              </a:r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60405" y="6409136"/>
              <a:ext cx="715664" cy="9392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526246" y="6409136"/>
              <a:ext cx="2983898" cy="9392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 ЗНАЧИМЫЕ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ОБЪЕКТЫ</a:t>
              </a:r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679584" y="6409136"/>
              <a:ext cx="715664" cy="9392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672215" y="6409136"/>
              <a:ext cx="3273184" cy="9392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МЕСТАХ ПРОЖИВАНИЯ (ПРЕБЫВАНИЯ) НАСЕЛЕНИЯ</a:t>
              </a:r>
              <a:endPara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812467" y="6409136"/>
              <a:ext cx="759757" cy="9392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03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08087" y="584616"/>
            <a:ext cx="13031688" cy="6963803"/>
            <a:chOff x="408087" y="584616"/>
            <a:chExt cx="13031688" cy="696380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08087" y="1687083"/>
              <a:ext cx="5435600" cy="57651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УКП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 и ЧС создаются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60000" algn="just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в городах федерального, республиканского значения, областных и районных центрах на базе МФЦ в каждом городском, муниципальном округе и районе;</a:t>
              </a:r>
            </a:p>
            <a:p>
              <a:pPr indent="360000" algn="just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в административных центрах сельских поселений на базе существующих образовательных организаций,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культурно-досуговых учреждений, сельских домов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культуры (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клубов)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или в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администрациях муниципальных образований;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60000" algn="just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‑ в отдаленных населенных пунктах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проведение консультативно-просветительской работы целесообразно возложить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старост сельских населенных пунктов.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02888" y="806542"/>
              <a:ext cx="87952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УКП ГО и ЧС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62600" y="1610883"/>
              <a:ext cx="78009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УКП ГО и ЧС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 с населением организуется </a:t>
              </a:r>
              <a:r>
                <a:rPr lang="ru-RU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рамках </a:t>
              </a:r>
              <a:r>
                <a:rPr lang="ru-RU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информационно-просветительской деятельности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консультирования</a:t>
              </a:r>
              <a:endPara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404533" y="584616"/>
              <a:ext cx="880534" cy="820851"/>
            </a:xfrm>
            <a:prstGeom prst="ellipse">
              <a:avLst/>
            </a:prstGeom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946513" y="2741797"/>
              <a:ext cx="7012499" cy="4710447"/>
              <a:chOff x="5946514" y="2741797"/>
              <a:chExt cx="6794126" cy="4527565"/>
            </a:xfrm>
          </p:grpSpPr>
          <p:pic>
            <p:nvPicPr>
              <p:cNvPr id="4" name="Рисунок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8441" y="2743731"/>
                <a:ext cx="3012199" cy="217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0640" y="4808873"/>
                <a:ext cx="381000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514" y="4901843"/>
                <a:ext cx="3094128" cy="236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Рисунок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514" y="2741797"/>
                <a:ext cx="4527508" cy="236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5265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86268" y="771009"/>
            <a:ext cx="13253508" cy="6788666"/>
            <a:chOff x="186267" y="759753"/>
            <a:chExt cx="13253508" cy="6788666"/>
          </a:xfrm>
        </p:grpSpPr>
        <p:cxnSp>
          <p:nvCxnSpPr>
            <p:cNvPr id="21" name="Прямая со стрелкой 20"/>
            <p:cNvCxnSpPr>
              <a:endCxn id="14" idx="0"/>
            </p:cNvCxnSpPr>
            <p:nvPr/>
          </p:nvCxnSpPr>
          <p:spPr>
            <a:xfrm>
              <a:off x="11171697" y="2720823"/>
              <a:ext cx="0" cy="6512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454754" y="1679123"/>
              <a:ext cx="8091577" cy="18200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Консультирование населения </a:t>
              </a:r>
              <a:r>
                <a:rPr lang="ru-RU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вопросам ГО, защиты от ЧС, обеспечения пожарной безопасности и безопасности людей на водных объектах, в том числе безопасности жизнедеятельности</a:t>
              </a:r>
              <a:endParaRPr 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86268" y="3962406"/>
              <a:ext cx="8360063" cy="1253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‑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индивидуальные консультации по обращениям граждан; </a:t>
              </a:r>
            </a:p>
            <a:p>
              <a:r>
                <a:rPr lang="ru-RU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‑ проведение групповых консультаций по запросу организаций</a:t>
              </a:r>
            </a:p>
            <a:p>
              <a:r>
                <a:rPr lang="ru-RU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или группы граждан; </a:t>
              </a:r>
            </a:p>
            <a:p>
              <a:r>
                <a:rPr lang="ru-RU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‑ телефонное консультирование</a:t>
              </a:r>
              <a:endPara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365079" y="3499182"/>
              <a:ext cx="0" cy="4632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310551" y="759753"/>
              <a:ext cx="105069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ДЕЯТЕЛЬНОСТЬ  УКП ГО И ЧС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144000" y="1679123"/>
              <a:ext cx="4055393" cy="13673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Информационно-просветительская </a:t>
              </a:r>
              <a:r>
                <a:rPr lang="ru-RU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деятельность 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144000" y="3372024"/>
              <a:ext cx="4055394" cy="35900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Целенаправленное распространение знаний и организация информирования населения по вопросам ГО, защиты от ЧС, пожарной безопасности, безопасности на водных объектах и т.д.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86267" y="5404176"/>
              <a:ext cx="8360065" cy="20112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60000"/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Основными формами просветительской деятельности являются:</a:t>
              </a:r>
            </a:p>
            <a:p>
              <a:pPr indent="360000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‑ организация тематических бесед, лекториев, вечеров вопросов и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ответов, бесед и т.п.;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60000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‑ размещение и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распространение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информационно-справочных материалов в области ГО, защиты от ЧС, пожарной безопасности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безопасности жизнедеятельности населения на информационных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стендах  и т.д.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Соединительная линия уступом 23"/>
            <p:cNvCxnSpPr>
              <a:stCxn id="14" idx="2"/>
            </p:cNvCxnSpPr>
            <p:nvPr/>
          </p:nvCxnSpPr>
          <p:spPr>
            <a:xfrm rot="5400000">
              <a:off x="9774350" y="5734031"/>
              <a:ext cx="169333" cy="2625362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94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685611" y="584616"/>
            <a:ext cx="12708444" cy="6963803"/>
            <a:chOff x="685611" y="584616"/>
            <a:chExt cx="12708444" cy="6963803"/>
          </a:xfrm>
        </p:grpSpPr>
        <p:sp>
          <p:nvSpPr>
            <p:cNvPr id="2" name="TextBox 1"/>
            <p:cNvSpPr txBox="1"/>
            <p:nvPr/>
          </p:nvSpPr>
          <p:spPr>
            <a:xfrm>
              <a:off x="1291329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69287" y="806542"/>
              <a:ext cx="69976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СОЦИАЛЬНО-ЗАЧИМЫЕ ОБЪЕКТЫ</a:t>
              </a:r>
            </a:p>
          </p:txBody>
        </p:sp>
        <p:sp>
          <p:nvSpPr>
            <p:cNvPr id="4" name="Овал 3"/>
            <p:cNvSpPr/>
            <p:nvPr/>
          </p:nvSpPr>
          <p:spPr>
            <a:xfrm>
              <a:off x="2291081" y="584616"/>
              <a:ext cx="880534" cy="820851"/>
            </a:xfrm>
            <a:prstGeom prst="ellipse">
              <a:avLst/>
            </a:prstGeom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664373" y="1642417"/>
              <a:ext cx="6189133" cy="5760000"/>
              <a:chOff x="4699001" y="1661909"/>
              <a:chExt cx="6248398" cy="5686455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4699001" y="1661909"/>
                <a:ext cx="6248398" cy="5686455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90" r="3966"/>
              <a:stretch/>
            </p:blipFill>
            <p:spPr>
              <a:xfrm>
                <a:off x="5632975" y="2483693"/>
                <a:ext cx="4399578" cy="4003907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685611" y="2562026"/>
              <a:ext cx="1934363" cy="1800000"/>
              <a:chOff x="418695" y="1946746"/>
              <a:chExt cx="3078037" cy="2880000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418695" y="1946746"/>
                <a:ext cx="3078037" cy="288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1" r="12983"/>
              <a:stretch/>
            </p:blipFill>
            <p:spPr>
              <a:xfrm>
                <a:off x="855670" y="2380842"/>
                <a:ext cx="2183058" cy="2008925"/>
              </a:xfrm>
              <a:prstGeom prst="rect">
                <a:avLst/>
              </a:prstGeom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2844490" y="5354091"/>
              <a:ext cx="1934363" cy="1800000"/>
              <a:chOff x="-290795" y="3602674"/>
              <a:chExt cx="1934363" cy="1800000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290795" y="3602674"/>
                <a:ext cx="1934363" cy="180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4" t="2410" b="7743"/>
              <a:stretch/>
            </p:blipFill>
            <p:spPr>
              <a:xfrm>
                <a:off x="-16759" y="3903016"/>
                <a:ext cx="1383199" cy="1235845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>
              <a:grpSpLocks noChangeAspect="1"/>
            </p:cNvGrpSpPr>
            <p:nvPr/>
          </p:nvGrpSpPr>
          <p:grpSpPr>
            <a:xfrm>
              <a:off x="8643336" y="1848394"/>
              <a:ext cx="1934363" cy="1800000"/>
              <a:chOff x="9866265" y="1913546"/>
              <a:chExt cx="3078037" cy="28800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9866265" y="1913546"/>
                <a:ext cx="3078037" cy="288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3" t="5600" r="22354" b="26306"/>
              <a:stretch/>
            </p:blipFill>
            <p:spPr>
              <a:xfrm>
                <a:off x="10498667" y="2328851"/>
                <a:ext cx="1845733" cy="2079181"/>
              </a:xfrm>
              <a:prstGeom prst="rect">
                <a:avLst/>
              </a:prstGeom>
            </p:spPr>
          </p:pic>
        </p:grpSp>
        <p:grpSp>
          <p:nvGrpSpPr>
            <p:cNvPr id="11" name="Группа 10"/>
            <p:cNvGrpSpPr>
              <a:grpSpLocks noChangeAspect="1"/>
            </p:cNvGrpSpPr>
            <p:nvPr/>
          </p:nvGrpSpPr>
          <p:grpSpPr>
            <a:xfrm>
              <a:off x="8646682" y="5344086"/>
              <a:ext cx="1934363" cy="1800000"/>
              <a:chOff x="9492334" y="4549822"/>
              <a:chExt cx="3078037" cy="28800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9492334" y="4549822"/>
                <a:ext cx="3078037" cy="288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2" t="4100" r="4357" b="3479"/>
              <a:stretch/>
            </p:blipFill>
            <p:spPr>
              <a:xfrm>
                <a:off x="10010285" y="4936240"/>
                <a:ext cx="2045502" cy="2088233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10645482" y="2562026"/>
              <a:ext cx="1934363" cy="1800000"/>
              <a:chOff x="2827208" y="5849065"/>
              <a:chExt cx="1934363" cy="180000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2827208" y="5849065"/>
                <a:ext cx="1934363" cy="180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898" b="26216"/>
              <a:stretch/>
            </p:blipFill>
            <p:spPr>
              <a:xfrm>
                <a:off x="3024715" y="6349822"/>
                <a:ext cx="1569155" cy="798487"/>
              </a:xfrm>
              <a:prstGeom prst="rect">
                <a:avLst/>
              </a:prstGeom>
            </p:spPr>
          </p:pic>
        </p:grpSp>
        <p:grpSp>
          <p:nvGrpSpPr>
            <p:cNvPr id="28" name="Группа 27"/>
            <p:cNvGrpSpPr/>
            <p:nvPr/>
          </p:nvGrpSpPr>
          <p:grpSpPr>
            <a:xfrm>
              <a:off x="2855651" y="1817914"/>
              <a:ext cx="1934363" cy="1800000"/>
              <a:chOff x="1598909" y="3523614"/>
              <a:chExt cx="1934363" cy="180000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598909" y="3523614"/>
                <a:ext cx="1934363" cy="180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3" t="2750" r="25637" b="5376"/>
              <a:stretch/>
            </p:blipFill>
            <p:spPr>
              <a:xfrm>
                <a:off x="1905525" y="3753475"/>
                <a:ext cx="1321132" cy="1340279"/>
              </a:xfrm>
              <a:prstGeom prst="rect">
                <a:avLst/>
              </a:prstGeom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685611" y="4621272"/>
              <a:ext cx="1934363" cy="1800000"/>
              <a:chOff x="125252" y="5630520"/>
              <a:chExt cx="1934363" cy="18000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125252" y="5630520"/>
                <a:ext cx="1934363" cy="180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9" t="3808" r="3346" b="4279"/>
              <a:stretch/>
            </p:blipFill>
            <p:spPr>
              <a:xfrm>
                <a:off x="438441" y="5939188"/>
                <a:ext cx="1296000" cy="1173119"/>
              </a:xfrm>
              <a:prstGeom prst="rect">
                <a:avLst/>
              </a:prstGeom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10655472" y="4621272"/>
              <a:ext cx="1934363" cy="1800000"/>
              <a:chOff x="2059615" y="3937823"/>
              <a:chExt cx="1934363" cy="1800000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2059615" y="3937823"/>
                <a:ext cx="1934363" cy="1800000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85" t="14563" r="15224" b="15756"/>
              <a:stretch/>
            </p:blipFill>
            <p:spPr>
              <a:xfrm>
                <a:off x="2372785" y="4184854"/>
                <a:ext cx="1308022" cy="1305938"/>
              </a:xfrm>
              <a:prstGeom prst="rect">
                <a:avLst/>
              </a:prstGeom>
            </p:spPr>
          </p:pic>
        </p:grpSp>
        <p:sp>
          <p:nvSpPr>
            <p:cNvPr id="40" name="Нашивка 39"/>
            <p:cNvSpPr/>
            <p:nvPr/>
          </p:nvSpPr>
          <p:spPr>
            <a:xfrm>
              <a:off x="9140517" y="4048582"/>
              <a:ext cx="1866190" cy="888539"/>
            </a:xfrm>
            <a:prstGeom prst="chevron">
              <a:avLst/>
            </a:prstGeom>
            <a:gradFill>
              <a:gsLst>
                <a:gs pos="0">
                  <a:srgbClr val="FF0000">
                    <a:lumMod val="22000"/>
                    <a:lumOff val="78000"/>
                  </a:srgbClr>
                </a:gs>
                <a:gs pos="69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1594000" scaled="0"/>
            </a:gra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Нашивка 40"/>
            <p:cNvSpPr/>
            <p:nvPr/>
          </p:nvSpPr>
          <p:spPr>
            <a:xfrm rot="10800000">
              <a:off x="2619974" y="4048582"/>
              <a:ext cx="1866190" cy="888539"/>
            </a:xfrm>
            <a:prstGeom prst="chevron">
              <a:avLst/>
            </a:prstGeom>
            <a:gradFill flip="none" rotWithShape="1">
              <a:gsLst>
                <a:gs pos="0">
                  <a:srgbClr val="FF0000">
                    <a:lumMod val="22000"/>
                    <a:lumOff val="78000"/>
                  </a:srgbClr>
                </a:gs>
                <a:gs pos="66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1594000" scaled="0"/>
              <a:tileRect/>
            </a:gra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3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30982" y="784483"/>
            <a:ext cx="13208793" cy="6763936"/>
            <a:chOff x="230982" y="784483"/>
            <a:chExt cx="13208793" cy="676393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603" y="1648287"/>
              <a:ext cx="6046401" cy="367843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95600" y="784483"/>
              <a:ext cx="68094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ИНФОРМИРОВАНИЕ НАСЕЛЕНИЯ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82" y="1508760"/>
              <a:ext cx="3269326" cy="254571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242"/>
            <a:stretch/>
          </p:blipFill>
          <p:spPr>
            <a:xfrm>
              <a:off x="3615104" y="2011997"/>
              <a:ext cx="4659264" cy="36572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25" y="4160634"/>
              <a:ext cx="3767068" cy="29876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050" y="3700645"/>
              <a:ext cx="5795963" cy="364771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935" y="5215983"/>
              <a:ext cx="2743200" cy="2132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37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136970" y="584616"/>
            <a:ext cx="13302805" cy="6963803"/>
            <a:chOff x="136970" y="584616"/>
            <a:chExt cx="13302805" cy="6963803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967655" y="806542"/>
              <a:ext cx="90965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ИНФОРМАЦИОННО-ПРОСВЕТИТЕЛЬСКАЯ РАБОТА</a:t>
              </a:r>
            </a:p>
          </p:txBody>
        </p:sp>
        <p:sp>
          <p:nvSpPr>
            <p:cNvPr id="4" name="Овал 3"/>
            <p:cNvSpPr/>
            <p:nvPr/>
          </p:nvSpPr>
          <p:spPr>
            <a:xfrm>
              <a:off x="1087121" y="584616"/>
              <a:ext cx="880534" cy="820851"/>
            </a:xfrm>
            <a:prstGeom prst="ellipse">
              <a:avLst/>
            </a:prstGeom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36970" y="1614314"/>
              <a:ext cx="6729548" cy="5788103"/>
              <a:chOff x="2971610" y="1642417"/>
              <a:chExt cx="6729548" cy="5788103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3451013" y="1642417"/>
                <a:ext cx="6189133" cy="5760000"/>
                <a:chOff x="4699001" y="1661909"/>
                <a:chExt cx="6248398" cy="5686455"/>
              </a:xfrm>
            </p:grpSpPr>
            <p:sp>
              <p:nvSpPr>
                <p:cNvPr id="6" name="Овал 5"/>
                <p:cNvSpPr/>
                <p:nvPr/>
              </p:nvSpPr>
              <p:spPr>
                <a:xfrm>
                  <a:off x="4699001" y="1661909"/>
                  <a:ext cx="6248398" cy="5686455"/>
                </a:xfrm>
                <a:prstGeom prst="ellipse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590" r="3966"/>
                <a:stretch/>
              </p:blipFill>
              <p:spPr>
                <a:xfrm>
                  <a:off x="5632975" y="2483693"/>
                  <a:ext cx="4399578" cy="4003907"/>
                </a:xfrm>
                <a:prstGeom prst="rect">
                  <a:avLst/>
                </a:prstGeom>
              </p:spPr>
            </p:pic>
          </p:grpSp>
          <p:grpSp>
            <p:nvGrpSpPr>
              <p:cNvPr id="19" name="Группа 18"/>
              <p:cNvGrpSpPr/>
              <p:nvPr/>
            </p:nvGrpSpPr>
            <p:grpSpPr>
              <a:xfrm>
                <a:off x="2971610" y="5630520"/>
                <a:ext cx="1934363" cy="1800000"/>
                <a:chOff x="472250" y="4590792"/>
                <a:chExt cx="1934363" cy="1800000"/>
              </a:xfrm>
            </p:grpSpPr>
            <p:sp>
              <p:nvSpPr>
                <p:cNvPr id="11" name="Овал 10"/>
                <p:cNvSpPr/>
                <p:nvPr/>
              </p:nvSpPr>
              <p:spPr>
                <a:xfrm>
                  <a:off x="472250" y="4590792"/>
                  <a:ext cx="1934363" cy="1800000"/>
                </a:xfrm>
                <a:prstGeom prst="ellipse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209" y="4922519"/>
                  <a:ext cx="1340597" cy="1147551"/>
                </a:xfrm>
                <a:prstGeom prst="rect">
                  <a:avLst/>
                </a:prstGeom>
              </p:spPr>
            </p:pic>
          </p:grpSp>
          <p:grpSp>
            <p:nvGrpSpPr>
              <p:cNvPr id="18" name="Группа 17"/>
              <p:cNvGrpSpPr/>
              <p:nvPr/>
            </p:nvGrpSpPr>
            <p:grpSpPr>
              <a:xfrm>
                <a:off x="7766795" y="1827960"/>
                <a:ext cx="1934363" cy="1800000"/>
                <a:chOff x="10439210" y="2478381"/>
                <a:chExt cx="1934363" cy="1800000"/>
              </a:xfrm>
            </p:grpSpPr>
            <p:sp>
              <p:nvSpPr>
                <p:cNvPr id="17" name="Овал 16"/>
                <p:cNvSpPr/>
                <p:nvPr/>
              </p:nvSpPr>
              <p:spPr>
                <a:xfrm>
                  <a:off x="10439210" y="2478381"/>
                  <a:ext cx="1934363" cy="1800000"/>
                </a:xfrm>
                <a:prstGeom prst="ellipse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34" r="15096" b="12172"/>
                <a:stretch/>
              </p:blipFill>
              <p:spPr>
                <a:xfrm>
                  <a:off x="10804411" y="2727960"/>
                  <a:ext cx="1214607" cy="130018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" t="2045" r="9380" b="4319"/>
            <a:stretch/>
          </p:blipFill>
          <p:spPr>
            <a:xfrm>
              <a:off x="6981566" y="3750670"/>
              <a:ext cx="2160000" cy="16544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" t="7733" r="8660" b="35489"/>
            <a:stretch/>
          </p:blipFill>
          <p:spPr>
            <a:xfrm>
              <a:off x="6981566" y="5755256"/>
              <a:ext cx="2160000" cy="144996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3" t="17031" r="13387" b="11154"/>
            <a:stretch/>
          </p:blipFill>
          <p:spPr>
            <a:xfrm>
              <a:off x="6981566" y="1781924"/>
              <a:ext cx="2160000" cy="1534860"/>
            </a:xfrm>
            <a:prstGeom prst="rect">
              <a:avLst/>
            </a:prstGeom>
          </p:spPr>
        </p:pic>
        <p:sp>
          <p:nvSpPr>
            <p:cNvPr id="25" name="Правая фигурная скобка 24"/>
            <p:cNvSpPr/>
            <p:nvPr/>
          </p:nvSpPr>
          <p:spPr>
            <a:xfrm>
              <a:off x="9159240" y="1691996"/>
              <a:ext cx="655320" cy="5565151"/>
            </a:xfrm>
            <a:prstGeom prst="rightBrace">
              <a:avLst>
                <a:gd name="adj1" fmla="val 54845"/>
                <a:gd name="adj2" fmla="val 50000"/>
              </a:avLst>
            </a:prstGeom>
            <a:ln w="31750">
              <a:solidFill>
                <a:srgbClr val="FF0000"/>
              </a:solidFill>
              <a:tailEnd type="none"/>
            </a:ln>
            <a:effectLst>
              <a:outerShdw blurRad="152400" dist="63500" algn="l" rotWithShape="0">
                <a:srgbClr val="FF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9966959" y="2049436"/>
              <a:ext cx="3245568" cy="2016651"/>
              <a:chOff x="9951719" y="2049436"/>
              <a:chExt cx="3245568" cy="2016651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2" t="12566" r="35894"/>
              <a:stretch/>
            </p:blipFill>
            <p:spPr>
              <a:xfrm>
                <a:off x="9951719" y="2049436"/>
                <a:ext cx="2941321" cy="2016651"/>
              </a:xfrm>
              <a:prstGeom prst="rect">
                <a:avLst/>
              </a:prstGeom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10704153" y="2049652"/>
                <a:ext cx="2493134" cy="809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prstTxWarp prst="textFadeLeft">
                  <a:avLst>
                    <a:gd name="adj" fmla="val 18672"/>
                  </a:avLst>
                </a:prstTxWarp>
                <a:spAutoFit/>
                <a:scene3d>
                  <a:camera prst="isometricRightUp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50" dirty="0" smtClean="0">
                    <a:ln w="11430"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</a:rPr>
                  <a:t>АГИТАЦИЯ</a:t>
                </a:r>
                <a:endParaRPr lang="ru-RU" sz="5400" b="1" cap="none" spc="50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6959" y="4289115"/>
              <a:ext cx="3419385" cy="213326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8" r="6845"/>
            <a:stretch/>
          </p:blipFill>
          <p:spPr>
            <a:xfrm>
              <a:off x="9966959" y="5092208"/>
              <a:ext cx="1996440" cy="2406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0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14400" y="806542"/>
            <a:ext cx="12525375" cy="6741877"/>
            <a:chOff x="914400" y="806542"/>
            <a:chExt cx="12525375" cy="6741877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17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967655" y="806542"/>
              <a:ext cx="90965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ПРЕДЛОЖЕНИЯ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14400" y="1579147"/>
              <a:ext cx="12161520" cy="588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1. Для совершенствования подготовки неработающего населения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‑ определить критерии и порядок создания УКП ГО и ЧС;</a:t>
              </a: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‑ разработать типовое положение по функционированию УКП ГО и ЧС муниципальных образований;</a:t>
              </a: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‑ рассмотреть возможность привлечения старост сельских населенных пунктов к информационно-просветительской работе и консультированию населения;</a:t>
              </a: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‑ включить старост сельских населенных пунктов в одну из групп населения проходящих обязательную подготовку в области ГО и защиты от ЧС; </a:t>
              </a: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just">
                <a:lnSpc>
                  <a:spcPct val="90000"/>
                </a:lnSpc>
              </a:pP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2. 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совершенствования 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подготовки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всех групп населения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в области ГО </a:t>
              </a:r>
              <a:b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и защиты от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ЧС: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‑ 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уточнить формы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подготовки всех групп населения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рамках функционирования единой системы подготовки населения в области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защиты от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ЧС с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учетом сложившихся социально-экономических условий;</a:t>
              </a: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‑ 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уточнить порядок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учета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обучаемых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организацию контроля </a:t>
              </a:r>
              <a:r>
                <a:rPr lang="ru-RU" sz="2200" smtClean="0">
                  <a:latin typeface="Arial" panose="020B0604020202020204" pitchFamily="34" charset="0"/>
                  <a:cs typeface="Arial" panose="020B0604020202020204" pitchFamily="34" charset="0"/>
                </a:rPr>
                <a:t>за подготовкой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различных групп населения в области ГО и защиты от ЧС с учетом социально-экономических условий и приоритетных направлений по совершенствованию ГО и РСЧС в Российской Федерации;</a:t>
              </a:r>
            </a:p>
            <a:p>
              <a:pPr algn="just">
                <a:lnSpc>
                  <a:spcPct val="90000"/>
                </a:lnSpc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‑  разработать организационно-методические указания по подготовке всех групп населения на период 2025 – 2029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года.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5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33536" y="603226"/>
            <a:ext cx="13006239" cy="6945193"/>
            <a:chOff x="433536" y="603226"/>
            <a:chExt cx="13006239" cy="6945193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Рисунок 3" descr="Рисунок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53" r="5530"/>
            <a:stretch/>
          </p:blipFill>
          <p:spPr bwMode="auto">
            <a:xfrm>
              <a:off x="4367263" y="1488321"/>
              <a:ext cx="9005859" cy="603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1"/>
            <p:cNvSpPr>
              <a:spLocks noChangeArrowheads="1"/>
            </p:cNvSpPr>
            <p:nvPr/>
          </p:nvSpPr>
          <p:spPr bwMode="auto">
            <a:xfrm>
              <a:off x="433536" y="2670547"/>
              <a:ext cx="4064360" cy="415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indent="360000"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 современных геополитических условиях безопасность человека, </a:t>
              </a:r>
              <a:r>
                <a:rPr lang="ru-RU" alt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общества и </a:t>
              </a:r>
              <a:r>
                <a:rPr lang="ru-RU" alt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государства зависит от многих факторов. Нельзя оставлять без внимания экономические и политические санкции против России, политическую поляризацию общества и обострение международных отношений.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9897" y="603226"/>
              <a:ext cx="9797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ФАКТОРЫ СОВРЕМЕННОСТИ, ОКАЗЫВАЮЩИЕ ВЛИЯНИЕ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БЕЗОПАСНОСТЬ ЧЕЛОВЕКА, ОБЩЕСТВА И ГОСУДАРСТВА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4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8013" y="616356"/>
            <a:ext cx="13301762" cy="6932063"/>
            <a:chOff x="138013" y="616356"/>
            <a:chExt cx="13301762" cy="6932063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817080" y="1585998"/>
              <a:ext cx="12141933" cy="588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1793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Федеральный закон РФ от 29.12.2012 № 273-ФЗ «Об образовании в Российской Федерации»;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Федеральный закон РФ от 21.12.1994 № 68-ФЗ «О защите населения и территорий от чрезвычайных ситуаций природного и техногенного характера»; 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Федеральный закон РФ от 12.02.1998 № 28-ФЗ «О гражданской обороне»;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Федеральный закон РФ от 21.12.1994 № 69-ФЗ «О пожарной безопасности»;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Указ Президента РФ от 11.07.2004 № 868 «Вопросы Министерства Российской Федерации по делам гражданской обороны, чрезвычайным ситуациям и ликвидации последствий стихийных бедствий»;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endParaRPr lang="ru-RU" alt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Постановление Правительства РФ от 18.09.2020 № 1485 «Об утверждении Положения о подготовке граждан Российской Федерации, иностранных граждан и лиц без гражданства в области защиты от чрезвычайных ситуаций природного и техногенного характера»;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endParaRPr lang="ru-RU" alt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Постановление Правительства РФ от 02.11.2000 № 841 «Об утверждении Положения о подготовке населения в области гражданской обороны»;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endParaRPr lang="ru-RU" alt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Постановление Правительства РФ от 10.07.1999 № 782 «О создании (назначении) в организациях структурных подразделений (работников), уполномоченных на решение задач в области гражданской обороны»;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Приказ МЧС России от 29.07.2020 № 565 «Об утверждении Инструкции по подготовке и проведению учений и тренировок по гражданской обороне, защите населения от чрезвычайных ситуаций природного и техногенного характера, обеспечению пожарной безопасности и безопасности людей на водных объектах»;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Приказ МЧС России от 18.11.2021 № 806 «Об определении Порядка, видов, сроков обучения лиц, осуществляющих трудовую или служебную деятельность в организациях, по программам противопожарного инструктажа, требований к содержанию указанных программ и категорий лиц, проходящих обучение по дополнительным профессиональным программам в области пожарной безопасности»;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 Приказ МЧС России от 24.04.2020 № 262 «Об утверждении перечня должностных лиц, проходящих обучение соответственно по дополнительным профессиональным программам и программам курсового обучения в области гражданской обороны в организациях, осуществляющих образовательную деятельность по дополнительным профессиональным программам в области гражданской обороны, находящихся в ведении Министерства Российской Федерации по делам гражданской обороны, чрезвычайным ситуациям и ликвидации последствий стихийных бедствий, других федеральных органов исполнительной власти, в других организациях, осуществляющих образовательную деятельность по дополнительным профессиональным программам в области гражданской обороны, в том числе в учебно-методических центрах, а также на курсах гражданской обороны».</a:t>
              </a:r>
            </a:p>
          </p:txBody>
        </p:sp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138013" y="616356"/>
              <a:ext cx="108175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bg1"/>
                  </a:solidFill>
                  <a:latin typeface="Arial" charset="0"/>
                </a:rPr>
                <a:t>ОСНОВНЫЕ НОРМАТИВНЫЕ ПРАВОВЫЕ АКТЫ,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bg1"/>
                  </a:solidFill>
                  <a:latin typeface="Arial" charset="0"/>
                </a:rPr>
                <a:t>РЕГЛАМЕНТИРУЮЩИЕ ВОПРОСЫ ПОДГОТОВКИ НАСЕЛЕНИЯ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65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22359" y="534213"/>
            <a:ext cx="13317416" cy="7014206"/>
            <a:chOff x="122359" y="534213"/>
            <a:chExt cx="13317416" cy="7014206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Группа 6"/>
            <p:cNvGrpSpPr>
              <a:grpSpLocks/>
            </p:cNvGrpSpPr>
            <p:nvPr/>
          </p:nvGrpSpPr>
          <p:grpSpPr bwMode="auto">
            <a:xfrm>
              <a:off x="3519577" y="1676196"/>
              <a:ext cx="8839830" cy="5672168"/>
              <a:chOff x="230188" y="1433513"/>
              <a:chExt cx="8661400" cy="5019675"/>
            </a:xfrm>
          </p:grpSpPr>
          <p:grpSp>
            <p:nvGrpSpPr>
              <p:cNvPr id="4" name="Группа 2"/>
              <p:cNvGrpSpPr>
                <a:grpSpLocks/>
              </p:cNvGrpSpPr>
              <p:nvPr/>
            </p:nvGrpSpPr>
            <p:grpSpPr bwMode="auto">
              <a:xfrm>
                <a:off x="230188" y="1433513"/>
                <a:ext cx="8661400" cy="5019675"/>
                <a:chOff x="230188" y="1433513"/>
                <a:chExt cx="8661400" cy="5019675"/>
              </a:xfrm>
            </p:grpSpPr>
            <p:pic>
              <p:nvPicPr>
                <p:cNvPr id="6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88" t="61882" r="9439" b="6293"/>
                <a:stretch>
                  <a:fillRect/>
                </a:stretch>
              </p:blipFill>
              <p:spPr bwMode="auto">
                <a:xfrm>
                  <a:off x="230188" y="1433513"/>
                  <a:ext cx="8661400" cy="5019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Прямоугольник 6"/>
                <p:cNvSpPr/>
                <p:nvPr/>
              </p:nvSpPr>
              <p:spPr>
                <a:xfrm>
                  <a:off x="338138" y="1844174"/>
                  <a:ext cx="503237" cy="1441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5" name="TextBox 5"/>
              <p:cNvSpPr txBox="1">
                <a:spLocks noChangeArrowheads="1"/>
              </p:cNvSpPr>
              <p:nvPr/>
            </p:nvSpPr>
            <p:spPr bwMode="auto">
              <a:xfrm>
                <a:off x="290742" y="1685222"/>
                <a:ext cx="7200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latin typeface="Arial" charset="0"/>
                  </a:rPr>
                  <a:t>2023</a:t>
                </a: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22359" y="2639383"/>
              <a:ext cx="3397218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0000" algn="just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Нормативная правовая база по вопросам подготовки населения 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в области ГО и защиты от ЧС в действующем виде формировалась в конце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XX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‑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начале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XXI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века. </a:t>
              </a:r>
              <a:endParaRPr lang="ru-RU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60000" algn="just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формировании современной нормативной правовой базы учитывался опыт подготовки населения по вопросам гражданской обороны и пожарной безопасности в СССР.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4269" y="534213"/>
              <a:ext cx="82468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ГРАЖДАНСКОЙ ОБОРОНЫ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СТАНОВЛЕНИЕ МЧС РОССИИ</a:t>
              </a:r>
              <a:endPara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89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9013" y="7148309"/>
            <a:ext cx="48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33" y="601945"/>
            <a:ext cx="103495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ФАКТОРЫ, ОКАЗЫВАЮЩИЕ  ВЛИЯНИЕ  НА  СИСТЕМУ  ПОДГОТОВКИ </a:t>
            </a:r>
            <a:r>
              <a:rPr 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 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 ГО И ЗАЩИТЫ ОТ  ЧС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0933" y="3036184"/>
            <a:ext cx="1899007" cy="6939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ВНЕШНИЕ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0933" y="5945520"/>
            <a:ext cx="1899007" cy="6939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ВНУТРЕННИЕ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38399" y="1644931"/>
            <a:ext cx="9804401" cy="3476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международные  санкции  против  России;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- военные  угрозы, развитие новых средств  вооружения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и способов ведения </a:t>
            </a:r>
            <a:r>
              <a:rPr lang="ru-RU" sz="2800" b="1" dirty="0">
                <a:solidFill>
                  <a:srgbClr val="FF0000"/>
                </a:solidFill>
              </a:rPr>
              <a:t>войны;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научно-технический  прогресс, внедрение  новых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  технологий в производство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региональная  дифференциация  социально-экономического развития;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социальная  поляризация  общества;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урбанизация  общества;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миграционные  процессы;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формирование культуры безопасности жизнедеятельности населения, 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воспитание молодежи  и  т.д.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38398" y="5290127"/>
            <a:ext cx="10024533" cy="20582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гармонизация  НПА  в  сфере  образования;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низкая  практическая  направленность  системы  подготовки;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преемственность в образовании;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внедрение  и  использование  современных  технологий  и  техническое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оснащение  учебного  процесса;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недостаточный  уровень  финансового  обеспечения;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повышение  квалификации.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07034" y="598129"/>
            <a:ext cx="13232741" cy="6950290"/>
            <a:chOff x="207034" y="598129"/>
            <a:chExt cx="13232741" cy="6950290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41"/>
            <p:cNvSpPr>
              <a:spLocks noChangeArrowheads="1"/>
            </p:cNvSpPr>
            <p:nvPr/>
          </p:nvSpPr>
          <p:spPr bwMode="auto">
            <a:xfrm>
              <a:off x="207034" y="598129"/>
              <a:ext cx="107830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ОСОБЕННОСТИ ВЫПОЛНЕНИЯ ЗАДАЧ ГРАЖДАНСКОЙ ОБОРОНЫ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ЗАЩИТЫ НАСЕЛЕНИЯ  В УСЛОВИЯХ ПРОВЕДЕНИЯ СВО</a:t>
              </a:r>
            </a:p>
          </p:txBody>
        </p:sp>
        <p:pic>
          <p:nvPicPr>
            <p:cNvPr id="4" name="Рисунок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288" y="1574626"/>
              <a:ext cx="8594725" cy="577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07034" y="2636605"/>
              <a:ext cx="415725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0000" algn="just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Анализ проведения специальной военной операции на Донбассе показал, что в условиях ведения современной войны, с учетом применения высокоточного, обладающего высокими боевыми и поражающими свойствами современного вооружения, задачи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гражданской обороны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 мероприятия по защите и обеспечению безопасности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населения требуют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корректировки и уточнения.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87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68079" y="596872"/>
            <a:ext cx="13147757" cy="6951547"/>
            <a:chOff x="292018" y="596872"/>
            <a:chExt cx="13147757" cy="6951547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7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23339" y="596872"/>
              <a:ext cx="100251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ВЛИЯНИЕ НАУЧНО-ТЕХНИЧЕСКОГО ПРОЦЕССА НА БЕЗОПАСНОСТЬ ЧЕЛОВЕКА, ОБЩЕСТВА, ГОСУДАРСТВА 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899140" y="1741388"/>
              <a:ext cx="8830957" cy="5406921"/>
              <a:chOff x="3899140" y="1741388"/>
              <a:chExt cx="8830957" cy="5406921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899140" y="3267839"/>
                <a:ext cx="2834822" cy="38670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0099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современных технологий и их внедрение в производство</a:t>
                </a: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Сложность производственного процесса</a:t>
                </a:r>
                <a:endParaRPr lang="ru-RU" sz="16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9895275" y="3267839"/>
                <a:ext cx="2834822" cy="38670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mpd="sng">
                <a:solidFill>
                  <a:srgbClr val="000099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и совершенствование новых видов вооружения</a:t>
                </a: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Изменение способов защиты населения и территории</a:t>
                </a:r>
                <a:endParaRPr lang="ru-RU" sz="16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894668" y="3281300"/>
                <a:ext cx="2834822" cy="38670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mpd="sng">
                <a:solidFill>
                  <a:srgbClr val="000099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Укрупнение производства</a:t>
                </a: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ru-RU" sz="16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Масштаб, частота возникновения и тяжесть последствий ЧС техногенного характера</a:t>
                </a:r>
                <a:endParaRPr lang="ru-RU" sz="16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Стрелка вниз 7"/>
              <p:cNvSpPr/>
              <p:nvPr/>
            </p:nvSpPr>
            <p:spPr>
              <a:xfrm>
                <a:off x="5097080" y="2777344"/>
                <a:ext cx="434642" cy="446456"/>
              </a:xfrm>
              <a:prstGeom prst="down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835525" y="1741388"/>
                <a:ext cx="6977357" cy="969189"/>
              </a:xfrm>
              <a:prstGeom prst="roundRect">
                <a:avLst/>
              </a:prstGeom>
              <a:solidFill>
                <a:srgbClr val="678C97"/>
              </a:solidFill>
              <a:ln w="15875">
                <a:solidFill>
                  <a:srgbClr val="000099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bg1"/>
                    </a:solidFill>
                    <a:cs typeface="Arial" charset="0"/>
                  </a:rPr>
                  <a:t>НАУЧНО-ТЕХНИЧЕСКИЙ ПРОГРЕСС</a:t>
                </a:r>
              </a:p>
            </p:txBody>
          </p:sp>
          <p:sp>
            <p:nvSpPr>
              <p:cNvPr id="10" name="Стрелка вниз 9"/>
              <p:cNvSpPr/>
              <p:nvPr/>
            </p:nvSpPr>
            <p:spPr>
              <a:xfrm>
                <a:off x="11116685" y="2781831"/>
                <a:ext cx="434642" cy="448698"/>
              </a:xfrm>
              <a:prstGeom prst="down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99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Стрелка вниз 10"/>
              <p:cNvSpPr/>
              <p:nvPr/>
            </p:nvSpPr>
            <p:spPr>
              <a:xfrm>
                <a:off x="8097958" y="2770398"/>
                <a:ext cx="434642" cy="446456"/>
              </a:xfrm>
              <a:prstGeom prst="down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Стрелка вниз 11"/>
              <p:cNvSpPr/>
              <p:nvPr/>
            </p:nvSpPr>
            <p:spPr>
              <a:xfrm>
                <a:off x="5184586" y="5147830"/>
                <a:ext cx="261705" cy="5088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трелка вниз 12"/>
              <p:cNvSpPr/>
              <p:nvPr/>
            </p:nvSpPr>
            <p:spPr>
              <a:xfrm>
                <a:off x="8237811" y="4734051"/>
                <a:ext cx="261705" cy="5088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трелка вниз 13"/>
              <p:cNvSpPr/>
              <p:nvPr/>
            </p:nvSpPr>
            <p:spPr>
              <a:xfrm>
                <a:off x="11203800" y="5084082"/>
                <a:ext cx="261705" cy="5088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292018" y="2807012"/>
              <a:ext cx="3547550" cy="440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Главной задачей подготовки населения в современных условиях в области ГО и защиты от ЧС является привитие обучаемым знаний, умений и навыков по защите населения и территорий от опасностей, возникающих при ведении военных конфликтов или вследствие этих конфликтов, а также при авариях, катастрофах и стихийных бедствиях.</a:t>
              </a:r>
              <a:endParaRPr lang="ru-RU" alt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89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658155"/>
            <a:ext cx="13439775" cy="6890264"/>
            <a:chOff x="0" y="658155"/>
            <a:chExt cx="13439775" cy="6890264"/>
          </a:xfrm>
        </p:grpSpPr>
        <p:sp>
          <p:nvSpPr>
            <p:cNvPr id="2" name="TextBox 1"/>
            <p:cNvSpPr txBox="1"/>
            <p:nvPr/>
          </p:nvSpPr>
          <p:spPr>
            <a:xfrm>
              <a:off x="12959013" y="7148309"/>
              <a:ext cx="480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8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10551" y="658155"/>
              <a:ext cx="105069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СОВЕРШЕНСТВОВАНИЕ СИСТЕМЫ ПОДГОТОВКИ НАСЕЛЕНИЯ</a:t>
              </a:r>
            </a:p>
            <a:p>
              <a:pPr algn="ctr"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В ОБЛАСТИ ГО И ЗАЩИТЫ ОТ ЧС 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552750" y="1626536"/>
              <a:ext cx="10368951" cy="4670748"/>
              <a:chOff x="323279" y="1315433"/>
              <a:chExt cx="8785225" cy="4223709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431229" y="1315433"/>
                <a:ext cx="8601075" cy="977900"/>
              </a:xfrm>
              <a:prstGeom prst="roundRect">
                <a:avLst/>
              </a:prstGeom>
              <a:solidFill>
                <a:srgbClr val="678C97"/>
              </a:solidFill>
              <a:ln w="15875">
                <a:solidFill>
                  <a:srgbClr val="000099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" name="Прямоугольник 20"/>
              <p:cNvSpPr>
                <a:spLocks noChangeArrowheads="1"/>
              </p:cNvSpPr>
              <p:nvPr/>
            </p:nvSpPr>
            <p:spPr bwMode="auto">
              <a:xfrm>
                <a:off x="323279" y="1548795"/>
                <a:ext cx="8785225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indent="360363" algn="just"/>
                <a:endParaRPr lang="ru-RU" altLang="ru-RU" sz="2200"/>
              </a:p>
            </p:txBody>
          </p:sp>
          <p:sp>
            <p:nvSpPr>
              <p:cNvPr id="7" name="TextBox 14"/>
              <p:cNvSpPr txBox="1">
                <a:spLocks noChangeArrowheads="1"/>
              </p:cNvSpPr>
              <p:nvPr/>
            </p:nvSpPr>
            <p:spPr bwMode="auto">
              <a:xfrm>
                <a:off x="482255" y="1407079"/>
                <a:ext cx="84963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chemeClr val="bg1"/>
                    </a:solidFill>
                  </a:rPr>
                  <a:t>Взаимосвязь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системы </a:t>
                </a:r>
                <a:r>
                  <a:rPr lang="ru-RU" sz="2400" b="1" dirty="0" smtClean="0">
                    <a:solidFill>
                      <a:schemeClr val="bg1"/>
                    </a:solidFill>
                  </a:rPr>
                  <a:t>подготовки, </a:t>
                </a:r>
                <a:r>
                  <a:rPr lang="ru-RU" sz="2400" b="1" dirty="0">
                    <a:solidFill>
                      <a:schemeClr val="bg1"/>
                    </a:solidFill>
                  </a:rPr>
                  <a:t>способов защиты населения </a:t>
                </a:r>
                <a:r>
                  <a:rPr lang="ru-RU" sz="2400" b="1" dirty="0" smtClean="0">
                    <a:solidFill>
                      <a:schemeClr val="bg1"/>
                    </a:solidFill>
                  </a:rPr>
                  <a:t>и территорий от угроз и вызовов современности</a:t>
                </a:r>
                <a:endParaRPr lang="ru-RU" sz="2400" b="1" dirty="0" smtClean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5608578" y="2514806"/>
                <a:ext cx="1656000" cy="3024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16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r>
                  <a:rPr lang="ru-RU" sz="1400" dirty="0" smtClean="0">
                    <a:solidFill>
                      <a:srgbClr val="0033CC"/>
                    </a:solidFill>
                  </a:rPr>
                  <a:t>Защита от ЧС природного и техногенного характера</a:t>
                </a:r>
                <a:endParaRPr lang="ru-RU" sz="14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" name="Овал 8"/>
              <p:cNvSpPr>
                <a:spLocks/>
              </p:cNvSpPr>
              <p:nvPr/>
            </p:nvSpPr>
            <p:spPr>
              <a:xfrm>
                <a:off x="5835900" y="2569011"/>
                <a:ext cx="1188000" cy="1188000"/>
              </a:xfrm>
              <a:prstGeom prst="ellipse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 w="15875" cap="flat" cmpd="sng" algn="ctr">
                <a:solidFill>
                  <a:srgbClr val="000099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2123728" y="2492896"/>
                <a:ext cx="1656000" cy="3024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algn="ctr"/>
                <a:r>
                  <a:rPr lang="ru-RU" sz="1400" dirty="0" smtClean="0">
                    <a:solidFill>
                      <a:srgbClr val="0033CC"/>
                    </a:solidFill>
                  </a:rPr>
                  <a:t>Обеспечение пожарной безопасности и безопасности людей на водных объектах</a:t>
                </a: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865872" y="2492896"/>
                <a:ext cx="1656000" cy="3024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r>
                  <a:rPr lang="ru-RU" sz="1400" dirty="0" smtClean="0">
                    <a:solidFill>
                      <a:srgbClr val="0033CC"/>
                    </a:solidFill>
                  </a:rPr>
                  <a:t>Техносферная и экологическая безопасность, охрана труда</a:t>
                </a:r>
                <a:endParaRPr lang="ru-RU" sz="14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" name="Овал 11"/>
              <p:cNvSpPr>
                <a:spLocks/>
              </p:cNvSpPr>
              <p:nvPr/>
            </p:nvSpPr>
            <p:spPr>
              <a:xfrm>
                <a:off x="2332908" y="2555533"/>
                <a:ext cx="1188000" cy="1188000"/>
              </a:xfrm>
              <a:prstGeom prst="ellipse">
                <a:avLst/>
              </a:prstGeom>
              <a:blipFill>
                <a:blip r:embed="rId4" cstate="print">
                  <a:extLst/>
                </a:blip>
                <a:srcRect/>
                <a:stretch>
                  <a:fillRect l="-50000" r="-50000"/>
                </a:stretch>
              </a:blipFill>
              <a:ln w="15875" cap="flat" cmpd="sng" algn="ctr">
                <a:solidFill>
                  <a:srgbClr val="000099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95536" y="2492900"/>
                <a:ext cx="1656000" cy="3024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r>
                  <a:rPr lang="ru-RU" sz="1400" dirty="0" smtClean="0">
                    <a:solidFill>
                      <a:srgbClr val="0033CC"/>
                    </a:solidFill>
                  </a:rPr>
                  <a:t>Обеспечение безопасности населения от угроз военного характера</a:t>
                </a:r>
                <a:endParaRPr lang="ru-RU" sz="14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" name="Овал 13"/>
              <p:cNvSpPr>
                <a:spLocks/>
              </p:cNvSpPr>
              <p:nvPr/>
            </p:nvSpPr>
            <p:spPr>
              <a:xfrm>
                <a:off x="627784" y="2550390"/>
                <a:ext cx="1188000" cy="1188000"/>
              </a:xfrm>
              <a:prstGeom prst="ellipse">
                <a:avLst/>
              </a:prstGeom>
              <a:blipFill>
                <a:blip r:embed="rId5" cstate="print">
                  <a:extLst/>
                </a:blip>
                <a:srcRect/>
                <a:stretch>
                  <a:fillRect l="-29000" r="-29000"/>
                </a:stretch>
              </a:blipFill>
              <a:ln w="15875" cap="flat" cmpd="sng" algn="ctr">
                <a:solidFill>
                  <a:srgbClr val="000099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7365798" y="2507410"/>
                <a:ext cx="1656000" cy="3024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/>
                <a:endParaRPr lang="ru-RU" sz="1400" dirty="0" smtClean="0">
                  <a:solidFill>
                    <a:srgbClr val="0033CC"/>
                  </a:solidFill>
                </a:endParaRPr>
              </a:p>
              <a:p>
                <a:pPr lvl="0" algn="ctr"/>
                <a:r>
                  <a:rPr lang="ru-RU" sz="1400" dirty="0" smtClean="0">
                    <a:solidFill>
                      <a:srgbClr val="0033CC"/>
                    </a:solidFill>
                  </a:rPr>
                  <a:t>…… </a:t>
                </a:r>
                <a:endParaRPr lang="ru-RU" sz="14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6" name="Блок-схема: узел 15"/>
              <p:cNvSpPr>
                <a:spLocks/>
              </p:cNvSpPr>
              <p:nvPr/>
            </p:nvSpPr>
            <p:spPr>
              <a:xfrm>
                <a:off x="7586920" y="2564904"/>
                <a:ext cx="1188000" cy="1188000"/>
              </a:xfrm>
              <a:prstGeom prst="flowChartConnector">
                <a:avLst/>
              </a:prstGeom>
              <a:ln w="15875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40826" y="2636917"/>
                <a:ext cx="70262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6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Овал 17"/>
              <p:cNvSpPr>
                <a:spLocks/>
              </p:cNvSpPr>
              <p:nvPr/>
            </p:nvSpPr>
            <p:spPr>
              <a:xfrm>
                <a:off x="4096972" y="2557498"/>
                <a:ext cx="1188000" cy="1188000"/>
              </a:xfrm>
              <a:prstGeom prst="ellipse">
                <a:avLst/>
              </a:prstGeom>
              <a:blipFill>
                <a:blip r:embed="rId6" cstate="print">
                  <a:extLst/>
                </a:blip>
                <a:srcRect/>
                <a:stretch>
                  <a:fillRect l="-18000" r="-18000"/>
                </a:stretch>
              </a:blipFill>
              <a:ln w="15875" cap="flat" cmpd="sng" algn="ctr">
                <a:solidFill>
                  <a:srgbClr val="000099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Прямоугольник 18"/>
            <p:cNvSpPr/>
            <p:nvPr/>
          </p:nvSpPr>
          <p:spPr>
            <a:xfrm>
              <a:off x="0" y="6541750"/>
              <a:ext cx="134397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Чему 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учить?       Как </a:t>
              </a:r>
              <a:r>
                <a: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учить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      Кого учить?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15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43691" y="643950"/>
            <a:ext cx="13296084" cy="6904469"/>
            <a:chOff x="143691" y="643950"/>
            <a:chExt cx="13296084" cy="690446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80109" y="643950"/>
              <a:ext cx="13159666" cy="6904469"/>
              <a:chOff x="280109" y="643950"/>
              <a:chExt cx="13159666" cy="690446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2959013" y="7148309"/>
                <a:ext cx="4807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9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TextBox 9"/>
              <p:cNvSpPr txBox="1">
                <a:spLocks noChangeArrowheads="1"/>
              </p:cNvSpPr>
              <p:nvPr/>
            </p:nvSpPr>
            <p:spPr bwMode="auto">
              <a:xfrm>
                <a:off x="1155940" y="643950"/>
                <a:ext cx="9144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УЧЕНИЯ ПО ГРАЖДАНСКОЙ ОБОРОНЕ </a:t>
                </a:r>
                <a:endParaRPr lang="ru-RU" alt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/>
                <a:r>
                  <a:rPr lang="ru-RU" altLang="ru-RU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</a:t>
                </a:r>
                <a:r>
                  <a:rPr lang="ru-RU" alt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НЕРАБОТАЮЩИМ </a:t>
                </a:r>
                <a:r>
                  <a:rPr lang="ru-RU" altLang="ru-RU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НАСЕЛЕНИЕМ</a:t>
                </a:r>
                <a:endParaRPr lang="ru-RU" alt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Группа 8"/>
              <p:cNvGrpSpPr>
                <a:grpSpLocks/>
              </p:cNvGrpSpPr>
              <p:nvPr/>
            </p:nvGrpSpPr>
            <p:grpSpPr bwMode="auto">
              <a:xfrm>
                <a:off x="4534869" y="1474947"/>
                <a:ext cx="8664525" cy="5846030"/>
                <a:chOff x="476705" y="801477"/>
                <a:chExt cx="8383532" cy="5710006"/>
              </a:xfrm>
            </p:grpSpPr>
            <p:pic>
              <p:nvPicPr>
                <p:cNvPr id="5" name="Рисунок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459" t="4762" r="2109" b="-5417"/>
                <a:stretch>
                  <a:fillRect/>
                </a:stretch>
              </p:blipFill>
              <p:spPr bwMode="auto">
                <a:xfrm>
                  <a:off x="4835348" y="801477"/>
                  <a:ext cx="4024889" cy="3420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Рисунок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1052" y="3953680"/>
                  <a:ext cx="3639185" cy="238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440"/>
                <a:stretch>
                  <a:fillRect/>
                </a:stretch>
              </p:blipFill>
              <p:spPr bwMode="auto">
                <a:xfrm>
                  <a:off x="488540" y="944879"/>
                  <a:ext cx="4346808" cy="2813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Рисунок 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705" y="3546266"/>
                  <a:ext cx="4744347" cy="2965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280109" y="5392163"/>
                <a:ext cx="4117599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Работа службы охраны общественного порядка и санитарных дружин в ходе проведения учений по гражданской обороне</a:t>
                </a:r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1" b="3351"/>
            <a:stretch/>
          </p:blipFill>
          <p:spPr>
            <a:xfrm>
              <a:off x="143691" y="1625567"/>
              <a:ext cx="4919376" cy="3461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255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680</Words>
  <Application>Microsoft Office PowerPoint</Application>
  <PresentationFormat>Произвольный</PresentationFormat>
  <Paragraphs>183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User5557</dc:creator>
  <cp:lastModifiedBy>Аюбов Элуард Нужмудинович</cp:lastModifiedBy>
  <cp:revision>99</cp:revision>
  <dcterms:created xsi:type="dcterms:W3CDTF">2022-12-29T09:14:30Z</dcterms:created>
  <dcterms:modified xsi:type="dcterms:W3CDTF">2023-05-29T06:44:47Z</dcterms:modified>
</cp:coreProperties>
</file>